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63D3A53-5B9A-4454-A2F8-9A69D1882EAD}">
  <a:tblStyle styleId="{263D3A53-5B9A-4454-A2F8-9A69D1882EA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22ab966f_0_1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g3122ab966f_0_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697c9b6b6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4697c9b6b6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9e514030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59e514030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eb05bebaa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eb05bebaa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6b8ff06d8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46b8ff06d8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697c9b6b6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4697c9b6b6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6b214a5e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356b214a5e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6b214a5e_0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56b214a5e_0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6b214a5e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56b214a5e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6b214a5e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56b214a5e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9d36ea93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9d36ea93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e055f6a5f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3e055f6a5f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00c96a4f6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400c96a4f6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6b8ff06d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46b8ff06d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b="0" i="0" sz="6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 rot="5400000">
            <a:off x="3920332" y="-1256506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" name="Google Shape;39;p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0.jpg"/><Relationship Id="rId10" Type="http://schemas.openxmlformats.org/officeDocument/2006/relationships/image" Target="../media/image9.jpg"/><Relationship Id="rId13" Type="http://schemas.openxmlformats.org/officeDocument/2006/relationships/image" Target="../media/image8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Relationship Id="rId7" Type="http://schemas.openxmlformats.org/officeDocument/2006/relationships/image" Target="../media/image3.png"/><Relationship Id="rId8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Details</a:t>
            </a:r>
            <a:endParaRPr/>
          </a:p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838200" y="1825625"/>
            <a:ext cx="10515600" cy="47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228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US" sz="2000"/>
              <a:t>Grade: 6</a:t>
            </a:r>
            <a:endParaRPr b="1" sz="2000"/>
          </a:p>
          <a:p>
            <a:pPr indent="-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Subject</a:t>
            </a:r>
            <a:r>
              <a:rPr b="1" i="0" lang="en-US" sz="2000" u="none" cap="none" strike="noStrike">
                <a:solidFill>
                  <a:schemeClr val="dk1"/>
                </a:solidFill>
              </a:rPr>
              <a:t>: </a:t>
            </a:r>
            <a:r>
              <a:rPr b="1" lang="en-US" sz="2000"/>
              <a:t>Science</a:t>
            </a:r>
            <a:endParaRPr b="1" sz="2000"/>
          </a:p>
          <a:p>
            <a:pPr indent="-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US" sz="2000"/>
              <a:t>Category: life science</a:t>
            </a:r>
            <a:endParaRPr b="1" sz="2000"/>
          </a:p>
          <a:p>
            <a:pPr indent="-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Topic </a:t>
            </a:r>
            <a:r>
              <a:rPr b="1" i="0" lang="en-US" sz="2000" u="none" cap="none" strike="noStrike">
                <a:solidFill>
                  <a:schemeClr val="dk1"/>
                </a:solidFill>
              </a:rPr>
              <a:t>: </a:t>
            </a:r>
            <a:r>
              <a:rPr b="1" lang="en-US" sz="2000"/>
              <a:t> </a:t>
            </a:r>
            <a:endParaRPr b="1" sz="1800"/>
          </a:p>
          <a:p>
            <a:pPr indent="-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US" sz="2000"/>
              <a:t>E</a:t>
            </a:r>
            <a:r>
              <a:rPr b="1" lang="en-US" sz="2000"/>
              <a:t>xperience Name: special meals</a:t>
            </a:r>
            <a:endParaRPr b="1" sz="2000"/>
          </a:p>
          <a:p>
            <a:pPr indent="-177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1" lang="en-US" sz="2000"/>
              <a:t>Objects required for detection: Plate</a:t>
            </a:r>
            <a:endParaRPr b="1" sz="2000"/>
          </a:p>
        </p:txBody>
      </p:sp>
      <p:sp>
        <p:nvSpPr>
          <p:cNvPr id="90" name="Google Shape;90;p13"/>
          <p:cNvSpPr txBox="1"/>
          <p:nvPr/>
        </p:nvSpPr>
        <p:spPr>
          <a:xfrm>
            <a:off x="6819000" y="1260675"/>
            <a:ext cx="5078700" cy="37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03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Creators: Hoor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Date: 31/10/18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Standard: …...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/>
        </p:nvSpPr>
        <p:spPr>
          <a:xfrm>
            <a:off x="277250" y="158650"/>
            <a:ext cx="45213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/>
          </a:p>
        </p:txBody>
      </p:sp>
      <p:graphicFrame>
        <p:nvGraphicFramePr>
          <p:cNvPr id="187" name="Google Shape;187;p22"/>
          <p:cNvGraphicFramePr/>
          <p:nvPr/>
        </p:nvGraphicFramePr>
        <p:xfrm>
          <a:off x="486925" y="939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{263D3A53-5B9A-4454-A2F8-9A69D1882EAD}</a:tableStyleId>
              </a:tblPr>
              <a:tblGrid>
                <a:gridCol w="2208375"/>
                <a:gridCol w="2548625"/>
                <a:gridCol w="5735875"/>
              </a:tblGrid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Element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ingredient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Special case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bread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regular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none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carb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Athlete, diabetic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free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intolerance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Cheese 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regular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none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fat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Cholesterol, athlete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Soy cheese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Vegan, lactose intolerance 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Patty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beef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none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veggie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vegan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veggies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tomatoes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none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lettuce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none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/>
        </p:nvSpPr>
        <p:spPr>
          <a:xfrm>
            <a:off x="277250" y="158650"/>
            <a:ext cx="2158800" cy="10593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ORDER of customers</a:t>
            </a:r>
            <a:endParaRPr sz="3000"/>
          </a:p>
        </p:txBody>
      </p:sp>
      <p:graphicFrame>
        <p:nvGraphicFramePr>
          <p:cNvPr id="193" name="Google Shape;193;p23"/>
          <p:cNvGraphicFramePr/>
          <p:nvPr/>
        </p:nvGraphicFramePr>
        <p:xfrm>
          <a:off x="399750" y="156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{263D3A53-5B9A-4454-A2F8-9A69D1882EAD}</a:tableStyleId>
              </a:tblPr>
              <a:tblGrid>
                <a:gridCol w="1917500"/>
                <a:gridCol w="1917500"/>
                <a:gridCol w="1917500"/>
                <a:gridCol w="1917500"/>
                <a:gridCol w="1917500"/>
                <a:gridCol w="1917500"/>
              </a:tblGrid>
              <a:tr h="118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Ingredient/case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diabetic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cholesterol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Lactose intolerant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vegan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999999"/>
                    </a:solidFill>
                  </a:tcPr>
                </a:tc>
              </a:tr>
              <a:tr h="836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Bread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 carb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836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cheese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regular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Low fat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soy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soy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836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Burger patty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beef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beef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beef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beef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veggie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836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Extra</a:t>
                      </a:r>
                      <a:endParaRPr sz="1800"/>
                    </a:p>
                  </a:txBody>
                  <a:tcPr marT="91425" marB="91425" marR="91425" marL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lettuce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pickle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tomato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lettuce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tomato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2925" y="228600"/>
            <a:ext cx="4632820" cy="6553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9275" y="510500"/>
            <a:ext cx="1692849" cy="16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/>
          <p:nvPr/>
        </p:nvSpPr>
        <p:spPr>
          <a:xfrm>
            <a:off x="7300525" y="250700"/>
            <a:ext cx="1611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Customer Orders</a:t>
            </a:r>
            <a:endParaRPr/>
          </a:p>
        </p:txBody>
      </p:sp>
      <p:sp>
        <p:nvSpPr>
          <p:cNvPr id="201" name="Google Shape;201;p24"/>
          <p:cNvSpPr txBox="1"/>
          <p:nvPr/>
        </p:nvSpPr>
        <p:spPr>
          <a:xfrm>
            <a:off x="9114150" y="152400"/>
            <a:ext cx="2363700" cy="16383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The user will </a:t>
            </a:r>
            <a:r>
              <a:rPr lang="en-US" sz="3000"/>
              <a:t>receive</a:t>
            </a:r>
            <a:r>
              <a:rPr lang="en-US" sz="3000"/>
              <a:t> the orders here</a:t>
            </a:r>
            <a:endParaRPr sz="3000"/>
          </a:p>
        </p:txBody>
      </p:sp>
      <p:sp>
        <p:nvSpPr>
          <p:cNvPr id="202" name="Google Shape;202;p24"/>
          <p:cNvSpPr txBox="1"/>
          <p:nvPr/>
        </p:nvSpPr>
        <p:spPr>
          <a:xfrm>
            <a:off x="931125" y="3473775"/>
            <a:ext cx="2363700" cy="3151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The user selects the ingredients here, drags them to the plate</a:t>
            </a:r>
            <a:endParaRPr sz="3000"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1625" y="1889300"/>
            <a:ext cx="1029400" cy="102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4"/>
          <p:cNvSpPr txBox="1"/>
          <p:nvPr/>
        </p:nvSpPr>
        <p:spPr>
          <a:xfrm>
            <a:off x="9006850" y="2381500"/>
            <a:ext cx="2739600" cy="16383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The user clicks to submit the current order </a:t>
            </a:r>
            <a:endParaRPr sz="3000"/>
          </a:p>
        </p:txBody>
      </p:sp>
      <p:sp>
        <p:nvSpPr>
          <p:cNvPr id="205" name="Google Shape;205;p24"/>
          <p:cNvSpPr txBox="1"/>
          <p:nvPr/>
        </p:nvSpPr>
        <p:spPr>
          <a:xfrm>
            <a:off x="9006850" y="4279525"/>
            <a:ext cx="3026100" cy="25023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We can have a cancel or trash button if the user wants to create a new order</a:t>
            </a:r>
            <a:endParaRPr sz="3000"/>
          </a:p>
        </p:txBody>
      </p:sp>
      <p:pic>
        <p:nvPicPr>
          <p:cNvPr id="206" name="Google Shape;20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96350" y="4718425"/>
            <a:ext cx="1029400" cy="10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5"/>
          <p:cNvPicPr preferRelativeResize="0"/>
          <p:nvPr/>
        </p:nvPicPr>
        <p:blipFill rotWithShape="1">
          <a:blip r:embed="rId3">
            <a:alphaModFix/>
          </a:blip>
          <a:srcRect b="7846" l="27474" r="27951" t="8056"/>
          <a:stretch/>
        </p:blipFill>
        <p:spPr>
          <a:xfrm>
            <a:off x="-9525" y="0"/>
            <a:ext cx="4128125" cy="778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 rotWithShape="1">
          <a:blip r:embed="rId4">
            <a:alphaModFix/>
          </a:blip>
          <a:srcRect b="0" l="0" r="5704" t="0"/>
          <a:stretch/>
        </p:blipFill>
        <p:spPr>
          <a:xfrm>
            <a:off x="319225" y="1489075"/>
            <a:ext cx="3544701" cy="5317453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5"/>
          <p:cNvSpPr/>
          <p:nvPr/>
        </p:nvSpPr>
        <p:spPr>
          <a:xfrm>
            <a:off x="591425" y="2413000"/>
            <a:ext cx="3171000" cy="2540100"/>
          </a:xfrm>
          <a:prstGeom prst="roundRect">
            <a:avLst>
              <a:gd fmla="val 16667" name="adj"/>
            </a:avLst>
          </a:prstGeom>
          <a:solidFill>
            <a:srgbClr val="000000">
              <a:alpha val="69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You have a new customer!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Special Diet: Diabetic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Individuals with diabetes should be careful with carbohydrates and sugar in their food. Diabetic customers need low carb bread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214" name="Google Shape;214;p25"/>
          <p:cNvCxnSpPr/>
          <p:nvPr/>
        </p:nvCxnSpPr>
        <p:spPr>
          <a:xfrm>
            <a:off x="4081925" y="3302000"/>
            <a:ext cx="22860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5"/>
          <p:cNvSpPr/>
          <p:nvPr/>
        </p:nvSpPr>
        <p:spPr>
          <a:xfrm>
            <a:off x="2342700" y="4708736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Next 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216" name="Google Shape;216;p25"/>
          <p:cNvPicPr preferRelativeResize="0"/>
          <p:nvPr/>
        </p:nvPicPr>
        <p:blipFill rotWithShape="1">
          <a:blip r:embed="rId3">
            <a:alphaModFix/>
          </a:blip>
          <a:srcRect b="7846" l="27474" r="27951" t="8056"/>
          <a:stretch/>
        </p:blipFill>
        <p:spPr>
          <a:xfrm>
            <a:off x="8168750" y="0"/>
            <a:ext cx="4128125" cy="778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5"/>
          <p:cNvPicPr preferRelativeResize="0"/>
          <p:nvPr/>
        </p:nvPicPr>
        <p:blipFill rotWithShape="1">
          <a:blip r:embed="rId4">
            <a:alphaModFix/>
          </a:blip>
          <a:srcRect b="0" l="0" r="5704" t="0"/>
          <a:stretch/>
        </p:blipFill>
        <p:spPr>
          <a:xfrm>
            <a:off x="8497500" y="1489075"/>
            <a:ext cx="3544701" cy="5317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04025" y="1011875"/>
            <a:ext cx="1692849" cy="16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5"/>
          <p:cNvSpPr txBox="1"/>
          <p:nvPr/>
        </p:nvSpPr>
        <p:spPr>
          <a:xfrm>
            <a:off x="10947600" y="1334200"/>
            <a:ext cx="12444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Special Diet: Diabetic</a:t>
            </a:r>
            <a:endParaRPr/>
          </a:p>
        </p:txBody>
      </p:sp>
      <p:pic>
        <p:nvPicPr>
          <p:cNvPr id="220" name="Google Shape;220;p25"/>
          <p:cNvPicPr preferRelativeResize="0"/>
          <p:nvPr/>
        </p:nvPicPr>
        <p:blipFill rotWithShape="1">
          <a:blip r:embed="rId6">
            <a:alphaModFix/>
          </a:blip>
          <a:srcRect b="8147" l="0" r="0" t="0"/>
          <a:stretch/>
        </p:blipFill>
        <p:spPr>
          <a:xfrm>
            <a:off x="10748000" y="1600200"/>
            <a:ext cx="348750" cy="3459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5"/>
          <p:cNvSpPr txBox="1"/>
          <p:nvPr/>
        </p:nvSpPr>
        <p:spPr>
          <a:xfrm>
            <a:off x="4333250" y="3724450"/>
            <a:ext cx="2363700" cy="2808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This is an intervening message when a new case is introduced</a:t>
            </a:r>
            <a:endParaRPr sz="3000"/>
          </a:p>
        </p:txBody>
      </p:sp>
      <p:sp>
        <p:nvSpPr>
          <p:cNvPr id="222" name="Google Shape;222;p25"/>
          <p:cNvSpPr txBox="1"/>
          <p:nvPr/>
        </p:nvSpPr>
        <p:spPr>
          <a:xfrm>
            <a:off x="5908975" y="573000"/>
            <a:ext cx="2363700" cy="16383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When the user has an order, he/she can tap on the question mark to know about the case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0399" y="152400"/>
            <a:ext cx="4632820" cy="6553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7847" y="152412"/>
            <a:ext cx="4543800" cy="642727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6"/>
          <p:cNvSpPr txBox="1"/>
          <p:nvPr/>
        </p:nvSpPr>
        <p:spPr>
          <a:xfrm>
            <a:off x="-71625" y="5425525"/>
            <a:ext cx="1862100" cy="1280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Locked ingredients look like this</a:t>
            </a:r>
            <a:endParaRPr/>
          </a:p>
        </p:txBody>
      </p:sp>
      <p:sp>
        <p:nvSpPr>
          <p:cNvPr id="230" name="Google Shape;230;p26"/>
          <p:cNvSpPr txBox="1"/>
          <p:nvPr/>
        </p:nvSpPr>
        <p:spPr>
          <a:xfrm>
            <a:off x="6382700" y="5859625"/>
            <a:ext cx="1217700" cy="4119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unlocked</a:t>
            </a: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2833325" y="6410350"/>
            <a:ext cx="8238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regular</a:t>
            </a:r>
            <a:endParaRPr/>
          </a:p>
        </p:txBody>
      </p:sp>
      <p:sp>
        <p:nvSpPr>
          <p:cNvPr id="232" name="Google Shape;232;p26"/>
          <p:cNvSpPr txBox="1"/>
          <p:nvPr/>
        </p:nvSpPr>
        <p:spPr>
          <a:xfrm>
            <a:off x="8813925" y="6536100"/>
            <a:ext cx="8238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regular</a:t>
            </a:r>
            <a:endParaRPr/>
          </a:p>
        </p:txBody>
      </p:sp>
      <p:sp>
        <p:nvSpPr>
          <p:cNvPr id="233" name="Google Shape;233;p26"/>
          <p:cNvSpPr txBox="1"/>
          <p:nvPr/>
        </p:nvSpPr>
        <p:spPr>
          <a:xfrm>
            <a:off x="9906175" y="6536100"/>
            <a:ext cx="8238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Low carb</a:t>
            </a:r>
            <a:endParaRPr/>
          </a:p>
        </p:txBody>
      </p:sp>
      <p:sp>
        <p:nvSpPr>
          <p:cNvPr id="234" name="Google Shape;234;p26"/>
          <p:cNvSpPr txBox="1"/>
          <p:nvPr/>
        </p:nvSpPr>
        <p:spPr>
          <a:xfrm>
            <a:off x="10998425" y="6536100"/>
            <a:ext cx="823800" cy="1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Gluten free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3163" y="1321250"/>
            <a:ext cx="701676" cy="703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14225" y="1481587"/>
            <a:ext cx="466725" cy="46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73164" y="2223613"/>
            <a:ext cx="701675" cy="70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57276" y="3081563"/>
            <a:ext cx="754725" cy="7547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/>
          <p:nvPr/>
        </p:nvSpPr>
        <p:spPr>
          <a:xfrm>
            <a:off x="226975" y="406950"/>
            <a:ext cx="1633800" cy="701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Icons</a:t>
            </a:r>
            <a:endParaRPr sz="1800"/>
          </a:p>
        </p:txBody>
      </p:sp>
      <p:sp>
        <p:nvSpPr>
          <p:cNvPr id="100" name="Google Shape;100;p14"/>
          <p:cNvSpPr/>
          <p:nvPr/>
        </p:nvSpPr>
        <p:spPr>
          <a:xfrm>
            <a:off x="345325" y="1382950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Continue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345325" y="2040736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Next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345325" y="2690423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Practice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345325" y="3340109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Master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412525" y="4067725"/>
            <a:ext cx="1276200" cy="1298700"/>
          </a:xfrm>
          <a:prstGeom prst="ellipse">
            <a:avLst/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Check/Start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05" name="Google Shape;10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13205" y="4832870"/>
            <a:ext cx="842851" cy="8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00432" y="3997250"/>
            <a:ext cx="754725" cy="75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83802" y="5823926"/>
            <a:ext cx="701676" cy="70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/>
          <p:nvPr/>
        </p:nvSpPr>
        <p:spPr>
          <a:xfrm>
            <a:off x="3550600" y="14886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Select </a:t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3550600" y="24792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Swipe left</a:t>
            </a:r>
            <a:endParaRPr/>
          </a:p>
        </p:txBody>
      </p:sp>
      <p:sp>
        <p:nvSpPr>
          <p:cNvPr id="110" name="Google Shape;110;p14"/>
          <p:cNvSpPr/>
          <p:nvPr/>
        </p:nvSpPr>
        <p:spPr>
          <a:xfrm>
            <a:off x="3550600" y="33174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Swipe right</a:t>
            </a:r>
            <a:endParaRPr sz="1200"/>
          </a:p>
        </p:txBody>
      </p:sp>
      <p:sp>
        <p:nvSpPr>
          <p:cNvPr id="111" name="Google Shape;111;p14"/>
          <p:cNvSpPr/>
          <p:nvPr/>
        </p:nvSpPr>
        <p:spPr>
          <a:xfrm>
            <a:off x="3550600" y="42318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Zoom in </a:t>
            </a:r>
            <a:endParaRPr/>
          </a:p>
        </p:txBody>
      </p:sp>
      <p:sp>
        <p:nvSpPr>
          <p:cNvPr id="112" name="Google Shape;112;p14"/>
          <p:cNvSpPr/>
          <p:nvPr/>
        </p:nvSpPr>
        <p:spPr>
          <a:xfrm>
            <a:off x="3550600" y="50700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Zoom out</a:t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3550600" y="5984475"/>
            <a:ext cx="982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</a:t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5737975" y="2418000"/>
            <a:ext cx="982800" cy="46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</a:t>
            </a:r>
            <a:endParaRPr/>
          </a:p>
        </p:txBody>
      </p:sp>
      <p:sp>
        <p:nvSpPr>
          <p:cNvPr id="115" name="Google Shape;115;p14"/>
          <p:cNvSpPr/>
          <p:nvPr/>
        </p:nvSpPr>
        <p:spPr>
          <a:xfrm>
            <a:off x="5580925" y="3305150"/>
            <a:ext cx="1296900" cy="46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AR if possible</a:t>
            </a:r>
            <a:endParaRPr sz="1200"/>
          </a:p>
        </p:txBody>
      </p:sp>
      <p:sp>
        <p:nvSpPr>
          <p:cNvPr id="116" name="Google Shape;116;p14"/>
          <p:cNvSpPr/>
          <p:nvPr/>
        </p:nvSpPr>
        <p:spPr>
          <a:xfrm>
            <a:off x="5737863" y="1515663"/>
            <a:ext cx="982800" cy="46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Cam On</a:t>
            </a: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5406017" y="406950"/>
            <a:ext cx="1633800" cy="701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Mode</a:t>
            </a:r>
            <a:endParaRPr sz="1800"/>
          </a:p>
        </p:txBody>
      </p:sp>
      <p:sp>
        <p:nvSpPr>
          <p:cNvPr id="118" name="Google Shape;118;p14"/>
          <p:cNvSpPr/>
          <p:nvPr/>
        </p:nvSpPr>
        <p:spPr>
          <a:xfrm>
            <a:off x="10687200" y="1488675"/>
            <a:ext cx="1225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Insert Image</a:t>
            </a:r>
            <a:endParaRPr/>
          </a:p>
        </p:txBody>
      </p:sp>
      <p:sp>
        <p:nvSpPr>
          <p:cNvPr id="119" name="Google Shape;119;p14"/>
          <p:cNvSpPr/>
          <p:nvPr/>
        </p:nvSpPr>
        <p:spPr>
          <a:xfrm>
            <a:off x="2843937" y="406950"/>
            <a:ext cx="1633800" cy="701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Gestures</a:t>
            </a:r>
            <a:endParaRPr sz="1800"/>
          </a:p>
        </p:txBody>
      </p:sp>
      <p:sp>
        <p:nvSpPr>
          <p:cNvPr id="120" name="Google Shape;120;p14"/>
          <p:cNvSpPr/>
          <p:nvPr/>
        </p:nvSpPr>
        <p:spPr>
          <a:xfrm>
            <a:off x="7961824" y="406950"/>
            <a:ext cx="1633800" cy="7017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Symbols</a:t>
            </a:r>
            <a:endParaRPr sz="1800"/>
          </a:p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10">
            <a:alphaModFix/>
          </a:blip>
          <a:srcRect b="45068" l="9040" r="8999" t="44723"/>
          <a:stretch/>
        </p:blipFill>
        <p:spPr>
          <a:xfrm>
            <a:off x="7129463" y="4820446"/>
            <a:ext cx="3298524" cy="23146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4"/>
          <p:cNvSpPr/>
          <p:nvPr/>
        </p:nvSpPr>
        <p:spPr>
          <a:xfrm>
            <a:off x="10687200" y="4751975"/>
            <a:ext cx="1225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Loading Bar</a:t>
            </a:r>
            <a:endParaRPr/>
          </a:p>
        </p:txBody>
      </p:sp>
      <p:pic>
        <p:nvPicPr>
          <p:cNvPr id="123" name="Google Shape;123;p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965575" y="2242213"/>
            <a:ext cx="1086975" cy="108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4"/>
          <p:cNvSpPr/>
          <p:nvPr/>
        </p:nvSpPr>
        <p:spPr>
          <a:xfrm>
            <a:off x="10483200" y="2601513"/>
            <a:ext cx="1633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Knowledge Box</a:t>
            </a:r>
            <a:endParaRPr/>
          </a:p>
        </p:txBody>
      </p:sp>
      <p:pic>
        <p:nvPicPr>
          <p:cNvPr id="125" name="Google Shape;125;p1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8205900" y="3837500"/>
            <a:ext cx="606300" cy="60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4"/>
          <p:cNvSpPr/>
          <p:nvPr/>
        </p:nvSpPr>
        <p:spPr>
          <a:xfrm>
            <a:off x="10483200" y="3956450"/>
            <a:ext cx="1633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viewer</a:t>
            </a:r>
            <a:endParaRPr/>
          </a:p>
        </p:txBody>
      </p:sp>
      <p:pic>
        <p:nvPicPr>
          <p:cNvPr id="127" name="Google Shape;127;p1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55650" y="5596650"/>
            <a:ext cx="842851" cy="842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4"/>
          <p:cNvSpPr/>
          <p:nvPr/>
        </p:nvSpPr>
        <p:spPr>
          <a:xfrm>
            <a:off x="998500" y="5779875"/>
            <a:ext cx="1225800" cy="47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Zoom in Dial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75" y="942574"/>
            <a:ext cx="4185350" cy="5379697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5"/>
          <p:cNvSpPr/>
          <p:nvPr/>
        </p:nvSpPr>
        <p:spPr>
          <a:xfrm>
            <a:off x="609925" y="338250"/>
            <a:ext cx="1489200" cy="754800"/>
          </a:xfrm>
          <a:prstGeom prst="homePlate">
            <a:avLst>
              <a:gd fmla="val 50000" name="adj"/>
            </a:avLst>
          </a:prstGeom>
          <a:solidFill>
            <a:srgbClr val="71B307"/>
          </a:solidFill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7658" y="546738"/>
            <a:ext cx="21907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/>
          <p:nvPr/>
        </p:nvSpPr>
        <p:spPr>
          <a:xfrm>
            <a:off x="4661100" y="0"/>
            <a:ext cx="4101900" cy="729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/>
              <a:t>Text Communication</a:t>
            </a:r>
            <a:endParaRPr b="1" sz="2000"/>
          </a:p>
        </p:txBody>
      </p:sp>
      <p:sp>
        <p:nvSpPr>
          <p:cNvPr id="137" name="Google Shape;137;p15"/>
          <p:cNvSpPr/>
          <p:nvPr/>
        </p:nvSpPr>
        <p:spPr>
          <a:xfrm>
            <a:off x="5569075" y="1232175"/>
            <a:ext cx="2594100" cy="75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Instruction Box</a:t>
            </a:r>
            <a:endParaRPr b="1"/>
          </a:p>
        </p:txBody>
      </p:sp>
      <p:sp>
        <p:nvSpPr>
          <p:cNvPr id="138" name="Google Shape;138;p15"/>
          <p:cNvSpPr/>
          <p:nvPr/>
        </p:nvSpPr>
        <p:spPr>
          <a:xfrm>
            <a:off x="1716925" y="5878750"/>
            <a:ext cx="1410600" cy="497400"/>
          </a:xfrm>
          <a:prstGeom prst="roundRect">
            <a:avLst>
              <a:gd fmla="val 16667" name="adj"/>
            </a:avLst>
          </a:prstGeom>
          <a:solidFill>
            <a:srgbClr val="71B30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</a:rPr>
              <a:t>Continue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39" name="Google Shape;139;p15"/>
          <p:cNvSpPr txBox="1"/>
          <p:nvPr/>
        </p:nvSpPr>
        <p:spPr>
          <a:xfrm>
            <a:off x="1021400" y="1540225"/>
            <a:ext cx="3015600" cy="40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On top text for storyline or concluding remarks.</a:t>
            </a:r>
            <a:endParaRPr b="1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/>
          <p:nvPr/>
        </p:nvSpPr>
        <p:spPr>
          <a:xfrm>
            <a:off x="2955925" y="2211387"/>
            <a:ext cx="6273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Calibri"/>
              <a:buNone/>
            </a:pPr>
            <a:r>
              <a:rPr b="1" i="0" lang="en-US" sz="96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idx="1" type="body"/>
          </p:nvPr>
        </p:nvSpPr>
        <p:spPr>
          <a:xfrm>
            <a:off x="6722900" y="824062"/>
            <a:ext cx="4876800" cy="5730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Different foods have different nutritional values</a:t>
            </a:r>
            <a:endParaRPr/>
          </a:p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Understand that there is a relationship between health issues and diet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"/>
          <p:cNvSpPr txBox="1"/>
          <p:nvPr/>
        </p:nvSpPr>
        <p:spPr>
          <a:xfrm>
            <a:off x="6722900" y="144462"/>
            <a:ext cx="48768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Learning outcome</a:t>
            </a:r>
            <a:endParaRPr/>
          </a:p>
        </p:txBody>
      </p:sp>
      <p:sp>
        <p:nvSpPr>
          <p:cNvPr id="151" name="Google Shape;151;p17"/>
          <p:cNvSpPr txBox="1"/>
          <p:nvPr/>
        </p:nvSpPr>
        <p:spPr>
          <a:xfrm>
            <a:off x="712350" y="223762"/>
            <a:ext cx="48768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Scanned object</a:t>
            </a:r>
            <a:endParaRPr/>
          </a:p>
        </p:txBody>
      </p:sp>
      <p:sp>
        <p:nvSpPr>
          <p:cNvPr id="152" name="Google Shape;152;p17"/>
          <p:cNvSpPr txBox="1"/>
          <p:nvPr/>
        </p:nvSpPr>
        <p:spPr>
          <a:xfrm>
            <a:off x="712350" y="903362"/>
            <a:ext cx="4876800" cy="5730900"/>
          </a:xfrm>
          <a:prstGeom prst="rect">
            <a:avLst/>
          </a:prstGeom>
          <a:noFill/>
          <a:ln cap="flat" cmpd="sng" w="9525">
            <a:solidFill>
              <a:srgbClr val="4472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Plate 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0800" lvl="0" marL="22860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b="0" l="0" r="0" t="29293"/>
          <a:stretch/>
        </p:blipFill>
        <p:spPr>
          <a:xfrm>
            <a:off x="1007625" y="2921000"/>
            <a:ext cx="4286250" cy="30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/>
        </p:nvSpPr>
        <p:spPr>
          <a:xfrm>
            <a:off x="329550" y="64500"/>
            <a:ext cx="4521300" cy="5265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Scenario</a:t>
            </a:r>
            <a:endParaRPr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125350" y="698325"/>
            <a:ext cx="11852400" cy="5837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The user will scan a plate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The user will have basic ingredients to build a burger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The user will start by preparing a normal burger with regular ingredients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Then the user will receive orders for special cases such diabetic customers or cholesterol or lactose intolerance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With each new special order, the user will be introduced to (unlocks) the ingredient that is relevant to this case (example: lactose intolerant customer - soy cheese)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The user will continue to serve customers, building special burgers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t</a:t>
            </a:r>
            <a:r>
              <a:rPr lang="en-US" sz="2400"/>
              <a:t>he game can get harder by getting two cases in one order (lactose intolerant and diabetic)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FF"/>
                </a:solidFill>
              </a:rPr>
              <a:t>We can add gamification elements such as a timer for the customers or tips for getting the order right</a:t>
            </a:r>
            <a:endParaRPr sz="24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329550" y="64500"/>
            <a:ext cx="45213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Commands</a:t>
            </a:r>
            <a:endParaRPr/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329550" y="804850"/>
            <a:ext cx="11648100" cy="5730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/>
              <a:t>Take the order of the customer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 sz="2000"/>
              <a:t>Prepare the burger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/>
        </p:nvSpPr>
        <p:spPr>
          <a:xfrm>
            <a:off x="277250" y="158650"/>
            <a:ext cx="45213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/>
          </a:p>
        </p:txBody>
      </p:sp>
      <p:graphicFrame>
        <p:nvGraphicFramePr>
          <p:cNvPr id="171" name="Google Shape;171;p20"/>
          <p:cNvGraphicFramePr/>
          <p:nvPr/>
        </p:nvGraphicFramePr>
        <p:xfrm>
          <a:off x="3620450" y="197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{263D3A53-5B9A-4454-A2F8-9A69D1882EAD}</a:tableStyleId>
              </a:tblPr>
              <a:tblGrid>
                <a:gridCol w="2548625"/>
                <a:gridCol w="5735875"/>
              </a:tblGrid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Case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Diet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Diabetic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carb bread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cholesterol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fat cheese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intolerance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free bread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Lactose intolerant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Soy cheese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Vegan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Veggie</a:t>
                      </a:r>
                      <a:r>
                        <a:rPr lang="en-US" sz="2400"/>
                        <a:t> patty, soy cheese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Athlete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carb bread, low fat cheese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172" name="Google Shape;172;p20"/>
          <p:cNvSpPr txBox="1"/>
          <p:nvPr/>
        </p:nvSpPr>
        <p:spPr>
          <a:xfrm>
            <a:off x="107425" y="1325050"/>
            <a:ext cx="3115500" cy="1020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 cases show up in this order, and the relevant ingredient gets unlocked.</a:t>
            </a:r>
            <a:endParaRPr sz="1800"/>
          </a:p>
        </p:txBody>
      </p:sp>
      <p:sp>
        <p:nvSpPr>
          <p:cNvPr id="173" name="Google Shape;173;p20"/>
          <p:cNvSpPr txBox="1"/>
          <p:nvPr/>
        </p:nvSpPr>
        <p:spPr>
          <a:xfrm>
            <a:off x="277250" y="3240975"/>
            <a:ext cx="3115500" cy="1020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 cases should repeat and vary before a new case comes up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/>
        </p:nvSpPr>
        <p:spPr>
          <a:xfrm>
            <a:off x="277250" y="158650"/>
            <a:ext cx="4521300" cy="6462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b="1" lang="en-US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Messages</a:t>
            </a:r>
            <a:endParaRPr/>
          </a:p>
        </p:txBody>
      </p:sp>
      <p:graphicFrame>
        <p:nvGraphicFramePr>
          <p:cNvPr id="179" name="Google Shape;179;p21"/>
          <p:cNvGraphicFramePr/>
          <p:nvPr/>
        </p:nvGraphicFramePr>
        <p:xfrm>
          <a:off x="524825" y="142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{263D3A53-5B9A-4454-A2F8-9A69D1882EAD}</a:tableStyleId>
              </a:tblPr>
              <a:tblGrid>
                <a:gridCol w="1940150"/>
                <a:gridCol w="2171375"/>
                <a:gridCol w="7316250"/>
              </a:tblGrid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Case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Diet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Message</a:t>
                      </a:r>
                      <a:endParaRPr sz="2400"/>
                    </a:p>
                  </a:txBody>
                  <a:tcPr marT="91425" marB="91425" marR="91425" marL="91425" anchor="ctr">
                    <a:solidFill>
                      <a:srgbClr val="CCCCCC"/>
                    </a:solidFill>
                  </a:tcPr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Diabetic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carb bread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Individuals with diabetes should be careful with carbohydrates (carbs) and sugar in their food.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C</a:t>
                      </a:r>
                      <a:r>
                        <a:rPr lang="en-US" sz="2400"/>
                        <a:t>holesterol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fat cheese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Individuals with high cholesterol need to lower the </a:t>
                      </a:r>
                      <a:r>
                        <a:rPr lang="en-US" sz="2400"/>
                        <a:t>amount</a:t>
                      </a:r>
                      <a:r>
                        <a:rPr lang="en-US" sz="2400"/>
                        <a:t> of fats in their food.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Lactose intolerant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Soy cheese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Lactose intolerance is the inability to break down lactose, which is found in dairy products such as milk and cheese.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Vegan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Veggie patty, soy cheese</a:t>
                      </a:r>
                      <a:endParaRPr sz="24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The vegan diet avoids all animal products, such as meat and dairy, and only consumes products from plants.</a:t>
                      </a:r>
                      <a:endParaRPr sz="2400"/>
                    </a:p>
                  </a:txBody>
                  <a:tcPr marT="91425" marB="91425" marR="91425" marL="91425" anchor="ctr"/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Athlete</a:t>
                      </a:r>
                      <a:endParaRPr sz="24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carb bread, low fat cheese</a:t>
                      </a:r>
                      <a:endParaRPr sz="24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46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intolerance</a:t>
                      </a:r>
                      <a:endParaRPr sz="24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free bread</a:t>
                      </a:r>
                      <a:endParaRPr sz="24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Gluten intolerance causes reactions to gluten which is found in wheat products. Serve this customer gluten free bread</a:t>
                      </a:r>
                      <a:endParaRPr sz="24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</a:tbl>
          </a:graphicData>
        </a:graphic>
      </p:graphicFrame>
      <p:sp>
        <p:nvSpPr>
          <p:cNvPr id="180" name="Google Shape;180;p21"/>
          <p:cNvSpPr txBox="1"/>
          <p:nvPr/>
        </p:nvSpPr>
        <p:spPr>
          <a:xfrm>
            <a:off x="5568750" y="158650"/>
            <a:ext cx="3115500" cy="1020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 cases show up in this order, and the relevant ingredient gets unlocked.</a:t>
            </a:r>
            <a:endParaRPr sz="1800"/>
          </a:p>
        </p:txBody>
      </p:sp>
      <p:sp>
        <p:nvSpPr>
          <p:cNvPr id="181" name="Google Shape;181;p21"/>
          <p:cNvSpPr txBox="1"/>
          <p:nvPr/>
        </p:nvSpPr>
        <p:spPr>
          <a:xfrm>
            <a:off x="8979550" y="158650"/>
            <a:ext cx="3115500" cy="1020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The cases should repeat and vary before a new case comes up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